
<file path=[Content_Types].xml><?xml version="1.0" encoding="utf-8"?>
<Types xmlns="http://schemas.openxmlformats.org/package/2006/content-types">
  <Default Extension="emf" ContentType="image/x-emf"/>
  <Default Extension="mp4" ContentType="video/mp4"/>
  <Default Extension="png" ContentType="image/png"/>
  <Default Extension="rels" ContentType="application/vnd.openxmlformats-package.relationships+xml"/>
  <Default Extension="vtt" ContentType="text/vt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56" r:id="rId2"/>
    <p:sldId id="271" r:id="rId3"/>
    <p:sldId id="279" r:id="rId4"/>
    <p:sldId id="281" r:id="rId5"/>
    <p:sldId id="280" r:id="rId6"/>
    <p:sldId id="257" r:id="rId7"/>
    <p:sldId id="275" r:id="rId8"/>
    <p:sldId id="276" r:id="rId9"/>
    <p:sldId id="282" r:id="rId1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감사합니다." id="{E75E278A-FF0E-49A4-B170-79828D63BBAD}">
          <p14:sldIdLst>
            <p14:sldId id="256"/>
          </p14:sldIdLst>
        </p14:section>
        <p14:section name="디자인, 모핑, 주석 달기, 공동 작업, 입력하세요" id="{B9B51309-D148-4332-87C2-07BE32FBCA3B}">
          <p14:sldIdLst>
            <p14:sldId id="271"/>
            <p14:sldId id="279"/>
            <p14:sldId id="281"/>
            <p14:sldId id="280"/>
            <p14:sldId id="257"/>
            <p14:sldId id="275"/>
            <p14:sldId id="276"/>
          </p14:sldIdLst>
        </p14:section>
        <p14:section name="자세한 정보" id="{2CC34DB2-6590-42C0-AD4B-A04C6060184E}">
          <p14:sldIdLst>
            <p14:sldId id="28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만든 이" initials="오전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241" autoAdjust="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4" d="100"/>
          <a:sy n="104" d="100"/>
        </p:scale>
        <p:origin x="460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24059DE-6CD5-4C59-8233-088CE5808E67}" type="datetime1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2023-03-14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track1.vtt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3E1C3DD-4A19-441D-907C-380838DB51C4}" type="datetime1">
              <a:rPr lang="ko-KR" altLang="en-US" noProof="0" smtClean="0"/>
              <a:t>2023-03-14</a:t>
            </a:fld>
            <a:endParaRPr lang="ko-KR" altLang="en-US" noProof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DF61EA0F-A667-4B49-8422-0062BC55E249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49547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3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4192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4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375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60892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4230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7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3381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8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183768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9</a:t>
            </a:fld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1780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2" name="직선 연결선(S)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제목 3"/>
          <p:cNvSpPr>
            <a:spLocks noGrp="1"/>
          </p:cNvSpPr>
          <p:nvPr>
            <p:ph type="title"/>
          </p:nvPr>
        </p:nvSpPr>
        <p:spPr>
          <a:xfrm>
            <a:off x="521207" y="448056"/>
            <a:ext cx="6877119" cy="640080"/>
          </a:xfrm>
        </p:spPr>
        <p:txBody>
          <a:bodyPr rtlCol="0" anchor="b" anchorCtr="0">
            <a:normAutofit/>
          </a:bodyPr>
          <a:lstStyle>
            <a:lvl1pPr>
              <a:defRPr sz="2800">
                <a:solidFill>
                  <a:schemeClr val="bg2">
                    <a:lumMod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0" hasCustomPrompt="1"/>
          </p:nvPr>
        </p:nvSpPr>
        <p:spPr>
          <a:xfrm>
            <a:off x="539496" y="1435608"/>
            <a:ext cx="44165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lang="en-US" sz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둘째 수준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셋째 수준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넷째 수준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다섯째 수준</a:t>
            </a:r>
          </a:p>
        </p:txBody>
      </p:sp>
      <p:sp>
        <p:nvSpPr>
          <p:cNvPr id="6" name="날짜 개체 틀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8A05DDD-DBD6-4880-90DB-80726A170D63}" type="datetime1">
              <a:rPr lang="ko-KR" altLang="en-US" noProof="0" smtClean="0"/>
              <a:t>2023-03-14</a:t>
            </a:fld>
            <a:endParaRPr lang="ko-KR" altLang="en-US" noProof="0"/>
          </a:p>
        </p:txBody>
      </p:sp>
      <p:sp>
        <p:nvSpPr>
          <p:cNvPr id="7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/>
          </a:p>
        </p:txBody>
      </p:sp>
      <p:sp>
        <p:nvSpPr>
          <p:cNvPr id="8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37192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9860EDB8-5305-433F-BE41-D7A86D811DB3}" type="slidenum">
              <a:rPr lang="en-US" altLang="ko-KR" noProof="0" smtClean="0"/>
              <a:pPr/>
              <a:t>‹#›</a:t>
            </a:fld>
            <a:endParaRPr lang="ko-KR" altLang="en-US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 rtlCol="0">
            <a:normAutofit/>
          </a:bodyPr>
          <a:lstStyle>
            <a:lvl1pPr>
              <a:defRPr sz="36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7" name="내용 개체 틀 6"/>
          <p:cNvSpPr>
            <a:spLocks noGrp="1"/>
          </p:cNvSpPr>
          <p:nvPr>
            <p:ph sz="quarter" idx="13" hasCustomPrompt="1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marL="0" lvl="1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둘째 수준</a:t>
            </a:r>
          </a:p>
          <a:p>
            <a:pPr marL="0" lvl="2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셋째 수준</a:t>
            </a:r>
          </a:p>
          <a:p>
            <a:pPr marL="0" lvl="3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넷째 수준</a:t>
            </a:r>
          </a:p>
          <a:p>
            <a:pPr marL="0" lvl="4" indent="0" rtl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ko-KR" altLang="en-US" noProof="0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ko-KR" altLang="en-US" sz="1800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521208" y="448056"/>
            <a:ext cx="6876288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ko-KR" altLang="en-US" noProof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39496" y="1435608"/>
            <a:ext cx="4416552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/>
              <a:t>마스터 텍스트 스타일을 편집하려면 클릭하세요</a:t>
            </a:r>
            <a:r>
              <a:rPr lang="en-US" altLang="ko-KR" noProof="0"/>
              <a:t>.</a:t>
            </a:r>
          </a:p>
          <a:p>
            <a:pPr lvl="1" rtl="0"/>
            <a:r>
              <a:rPr lang="ko-KR" altLang="en-US" noProof="0"/>
              <a:t>둘째 수준</a:t>
            </a:r>
          </a:p>
          <a:p>
            <a:pPr lvl="2" rtl="0"/>
            <a:r>
              <a:rPr lang="ko-KR" altLang="en-US" noProof="0"/>
              <a:t>셋째 수준</a:t>
            </a:r>
          </a:p>
          <a:p>
            <a:pPr lvl="3" rtl="0"/>
            <a:r>
              <a:rPr lang="ko-KR" altLang="en-US" noProof="0"/>
              <a:t>넷째 수준</a:t>
            </a:r>
          </a:p>
          <a:p>
            <a:pPr lvl="4" rtl="0"/>
            <a:r>
              <a:rPr lang="ko-KR" altLang="en-US" noProof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539496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C48B989-0AC6-43D9-95B5-DB76B2CC2531}" type="datetime1">
              <a:rPr lang="ko-KR" altLang="en-US" noProof="0" smtClean="0"/>
              <a:t>2023-03-14</a:t>
            </a:fld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648200" y="62039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375904" y="6203952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9860EDB8-5305-433F-BE41-D7A86D811DB3}" type="slidenum">
              <a:rPr lang="en-US" altLang="ko-KR" noProof="0" smtClean="0"/>
              <a:pPr/>
              <a:t>‹#›</a:t>
            </a:fld>
            <a:endParaRPr lang="ko-KR" altLang="en-US" noProof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8" name="직선 연결선(S) 7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914400" rtl="0" eaLnBrk="1" latinLnBrk="1" hangingPunct="1">
        <a:spcBef>
          <a:spcPct val="0"/>
        </a:spcBef>
        <a:buNone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0" indent="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Tx/>
        <a:buNone/>
        <a:defRPr lang="en-US" sz="1200" kern="1200" dirty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2286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6858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1430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6002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0574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25146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971800" indent="-228600" algn="l" defTabSz="914400" rtl="0" eaLnBrk="1" latinLnBrk="1" hangingPunct="1">
        <a:lnSpc>
          <a:spcPct val="150000"/>
        </a:lnSpc>
        <a:spcBef>
          <a:spcPts val="10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3429000" indent="-228600" algn="l" defTabSz="914400" rtl="0" eaLnBrk="1" latinLnBrk="1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microsoft.com/office/2017/04/relationships/track" Target="../media/track1.vtt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go.microsoft.com/fwlink/?LinkId=617172" TargetMode="External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hyperlink" Target="http://go.microsoft.com/fwlink/?LinkId=62332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38200" y="1164324"/>
            <a:ext cx="10515600" cy="2387600"/>
          </a:xfrm>
        </p:spPr>
        <p:txBody>
          <a:bodyPr rtlCol="0" anchor="ctr" anchorCtr="0">
            <a:normAutofit/>
          </a:bodyPr>
          <a:lstStyle/>
          <a:p>
            <a:pPr algn="ctr" rtl="0"/>
            <a:r>
              <a:rPr lang="en-US" altLang="ko-KR" sz="4800" dirty="0">
                <a:solidFill>
                  <a:schemeClr val="bg1"/>
                </a:solidFill>
              </a:rPr>
              <a:t>   </a:t>
            </a:r>
            <a:r>
              <a:rPr lang="ko-KR" altLang="en-US" sz="4800" dirty="0">
                <a:solidFill>
                  <a:schemeClr val="bg1"/>
                </a:solidFill>
              </a:rPr>
              <a:t>대상 수상자 발표자료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4294967295"/>
          </p:nvPr>
        </p:nvSpPr>
        <p:spPr>
          <a:xfrm>
            <a:off x="855620" y="2933105"/>
            <a:ext cx="9582736" cy="1137793"/>
          </a:xfrm>
        </p:spPr>
        <p:txBody>
          <a:bodyPr rtlCol="0">
            <a:normAutofit/>
          </a:bodyPr>
          <a:lstStyle/>
          <a:p>
            <a:pPr marL="0" indent="0" rtl="0">
              <a:buNone/>
            </a:pPr>
            <a:endParaRPr lang="ko-KR" altLang="en-US" sz="2400" dirty="0">
              <a:solidFill>
                <a:schemeClr val="bg1"/>
              </a:solidFill>
            </a:endParaRPr>
          </a:p>
        </p:txBody>
      </p:sp>
      <p:pic>
        <p:nvPicPr>
          <p:cNvPr id="4" name="그림 3" descr="PowerPoint 프로그램 아이콘"/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invGray">
          <a:xfrm>
            <a:off x="670216" y="5193062"/>
            <a:ext cx="822960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>
          <a:xfrm>
            <a:off x="521207" y="448056"/>
            <a:ext cx="8135613" cy="640080"/>
          </a:xfrm>
        </p:spPr>
        <p:txBody>
          <a:bodyPr rtlCol="0">
            <a:noAutofit/>
          </a:bodyPr>
          <a:lstStyle/>
          <a:p>
            <a:pPr rtl="0"/>
            <a:r>
              <a:rPr lang="ko-KR" altLang="en-US">
                <a:cs typeface="Segoe UI Light" panose="020B0502040204020203" pitchFamily="34" charset="0"/>
              </a:rPr>
              <a:t>디자이너를 사용하여 메시지를 시각적으로 표현</a:t>
            </a:r>
          </a:p>
        </p:txBody>
      </p:sp>
      <p:sp>
        <p:nvSpPr>
          <p:cNvPr id="38" name="내용 개체 틀 17"/>
          <p:cNvSpPr txBox="1">
            <a:spLocks/>
          </p:cNvSpPr>
          <p:nvPr/>
        </p:nvSpPr>
        <p:spPr>
          <a:xfrm>
            <a:off x="541610" y="1524708"/>
            <a:ext cx="4217767" cy="3871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PowerPoint Designer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는 슬라이드의 콘텐츠를 바탕으로 프레젠테이션을 위한 전문적인 디자인 제안을 제공합니다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 </a:t>
            </a:r>
          </a:p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디자이너는 구독 사용자에게만 제공되는 기능입니다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 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Office 365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를 구독 중이라면 다음 슬라이드에서 새 프레젠테이션에서 디자이너를 사용하는 방법을 확인해 보세요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pic>
        <p:nvPicPr>
          <p:cNvPr id="5" name="그림 4" descr="다양한 디자인 옵션이 표시된 디자인 아이디어 창"/>
          <p:cNvPicPr>
            <a:picLocks noChangeAspect="1"/>
          </p:cNvPicPr>
          <p:nvPr/>
        </p:nvPicPr>
        <p:blipFill rotWithShape="1">
          <a:blip r:embed="rId3"/>
          <a:srcRect l="22405" r="-38"/>
          <a:stretch/>
        </p:blipFill>
        <p:spPr>
          <a:xfrm>
            <a:off x="4968542" y="1385113"/>
            <a:ext cx="6618855" cy="4577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">
                <a:cs typeface="Segoe UI Light" panose="020B0502040204020203" pitchFamily="34" charset="0"/>
              </a:rPr>
              <a:t>PowerPoint Designer를 사용하는 방법</a:t>
            </a:r>
          </a:p>
        </p:txBody>
      </p:sp>
      <p:sp>
        <p:nvSpPr>
          <p:cNvPr id="25" name="내용 개체 틀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작동 방법:</a:t>
            </a:r>
          </a:p>
        </p:txBody>
      </p:sp>
      <p:grpSp>
        <p:nvGrpSpPr>
          <p:cNvPr id="18" name="그룹 17" descr="1단계를 나타내는 숫자 1이 표시된 작은 원"/>
          <p:cNvGrpSpPr/>
          <p:nvPr/>
        </p:nvGrpSpPr>
        <p:grpSpPr bwMode="blackWhite">
          <a:xfrm>
            <a:off x="531552" y="1917997"/>
            <a:ext cx="558179" cy="409838"/>
            <a:chOff x="6953426" y="711274"/>
            <a:chExt cx="558179" cy="409838"/>
          </a:xfrm>
        </p:grpSpPr>
        <p:sp>
          <p:nvSpPr>
            <p:cNvPr id="19" name="타원 18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0" name="텍스트 상자 19" descr="숫자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ko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1" name="내용 개체 틀 17"/>
          <p:cNvSpPr txBox="1">
            <a:spLocks/>
          </p:cNvSpPr>
          <p:nvPr/>
        </p:nvSpPr>
        <p:spPr>
          <a:xfrm>
            <a:off x="1056513" y="1958189"/>
            <a:ext cx="4585731" cy="596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파일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 &gt;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새로 만들기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 &gt;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새</a:t>
            </a:r>
            <a:r>
              <a:rPr lang="ko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프레젠테이션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으로 이동하여 새 프레젠테이션을 만듭니다.</a:t>
            </a:r>
          </a:p>
        </p:txBody>
      </p:sp>
      <p:grpSp>
        <p:nvGrpSpPr>
          <p:cNvPr id="33" name="그룹 32" descr="2단계를 나타내는 숫자 2가 표시된 작은 원"/>
          <p:cNvGrpSpPr/>
          <p:nvPr/>
        </p:nvGrpSpPr>
        <p:grpSpPr bwMode="blackWhite">
          <a:xfrm>
            <a:off x="531552" y="2804257"/>
            <a:ext cx="558179" cy="409838"/>
            <a:chOff x="6953426" y="711274"/>
            <a:chExt cx="558179" cy="409838"/>
          </a:xfrm>
        </p:grpSpPr>
        <p:sp>
          <p:nvSpPr>
            <p:cNvPr id="34" name="타원 33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텍스트 상자 34" descr="숫자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ko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36" name="내용 개체 틀 17"/>
          <p:cNvSpPr txBox="1">
            <a:spLocks/>
          </p:cNvSpPr>
          <p:nvPr/>
        </p:nvSpPr>
        <p:spPr>
          <a:xfrm>
            <a:off x="1056513" y="2844450"/>
            <a:ext cx="4504252" cy="106581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2000"/>
              </a:spcAft>
              <a:buNone/>
              <a:defRPr/>
            </a:pP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첫 번째 슬라이드에서 다음과 같이 그림을 추가합니다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삽입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 &gt;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그림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 또는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삽입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 &gt;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온라인</a:t>
            </a:r>
            <a:r>
              <a:rPr lang="ko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그림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으로 이동하여 그림을 선택합니다.</a:t>
            </a:r>
            <a:b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</a:br>
            <a:br>
              <a:rPr 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</a:b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힌트:</a:t>
            </a:r>
            <a:r>
              <a:rPr lang="ko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 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그림을 추가하려면 온라인 상태여야 합니다.</a:t>
            </a:r>
          </a:p>
        </p:txBody>
      </p:sp>
      <p:grpSp>
        <p:nvGrpSpPr>
          <p:cNvPr id="22" name="그룹 21" descr="3단계를 나타내는 숫자 3이 표시된 작은 원"/>
          <p:cNvGrpSpPr/>
          <p:nvPr/>
        </p:nvGrpSpPr>
        <p:grpSpPr bwMode="blackWhite">
          <a:xfrm>
            <a:off x="531552" y="4208299"/>
            <a:ext cx="558179" cy="409838"/>
            <a:chOff x="6953426" y="711274"/>
            <a:chExt cx="558179" cy="409838"/>
          </a:xfrm>
        </p:grpSpPr>
        <p:sp>
          <p:nvSpPr>
            <p:cNvPr id="24" name="타원 23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0" name="텍스트 상자 29" descr="숫자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ko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2" name="내용 개체 틀 17"/>
          <p:cNvSpPr txBox="1">
            <a:spLocks/>
          </p:cNvSpPr>
          <p:nvPr/>
        </p:nvSpPr>
        <p:spPr>
          <a:xfrm>
            <a:off x="1056513" y="4236460"/>
            <a:ext cx="4504252" cy="761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600"/>
              </a:spcAft>
              <a:buNone/>
              <a:defRPr/>
            </a:pP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디자인 아이디어를 켤지 묻는 메시지가 표시되면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 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켜기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를 선택합니다.</a:t>
            </a:r>
          </a:p>
        </p:txBody>
      </p:sp>
      <p:grpSp>
        <p:nvGrpSpPr>
          <p:cNvPr id="37" name="그룹 36" descr="4단계를 나타내는 숫자 4가 표시된 작은 원"/>
          <p:cNvGrpSpPr/>
          <p:nvPr/>
        </p:nvGrpSpPr>
        <p:grpSpPr bwMode="blackWhite">
          <a:xfrm>
            <a:off x="531552" y="5137379"/>
            <a:ext cx="558179" cy="409838"/>
            <a:chOff x="6953426" y="711274"/>
            <a:chExt cx="558179" cy="409838"/>
          </a:xfrm>
        </p:grpSpPr>
        <p:sp>
          <p:nvSpPr>
            <p:cNvPr id="38" name="타원 37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9" name="텍스트 상자 38" descr="숫자 4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ko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4</a:t>
              </a:r>
            </a:p>
          </p:txBody>
        </p:sp>
      </p:grpSp>
      <p:sp>
        <p:nvSpPr>
          <p:cNvPr id="40" name="내용 개체 틀 17"/>
          <p:cNvSpPr txBox="1">
            <a:spLocks/>
          </p:cNvSpPr>
          <p:nvPr/>
        </p:nvSpPr>
        <p:spPr>
          <a:xfrm>
            <a:off x="1056513" y="5177572"/>
            <a:ext cx="4504252" cy="563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2000"/>
              </a:spcAft>
              <a:buNone/>
              <a:defRPr/>
            </a:pP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디자인 아이디어</a:t>
            </a:r>
            <a:r>
              <a:rPr lang="ko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작업창에서 마음에 드는 디자인을 선택합니다.</a:t>
            </a:r>
          </a:p>
        </p:txBody>
      </p:sp>
      <p:pic>
        <p:nvPicPr>
          <p:cNvPr id="29" name="그림 28" descr="그림 삽입 옵션이 표시된 삽입 탭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907526" y="1455791"/>
            <a:ext cx="2740429" cy="1592728"/>
          </a:xfrm>
          <a:prstGeom prst="rect">
            <a:avLst/>
          </a:prstGeom>
        </p:spPr>
      </p:pic>
      <p:pic>
        <p:nvPicPr>
          <p:cNvPr id="23" name="그림 22" descr="디자인 아이디어 제공을 위한 사용자 확인을 묻는 디자인 아이디어 대화 상자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693033" y="3067244"/>
            <a:ext cx="2900886" cy="3506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01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>
                <a:cs typeface="Segoe UI Light" panose="020B0502040204020203" pitchFamily="34" charset="0"/>
              </a:rPr>
              <a:t>모핑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half" idx="4294967295"/>
          </p:nvPr>
        </p:nvSpPr>
        <p:spPr>
          <a:xfrm>
            <a:off x="541610" y="1431010"/>
            <a:ext cx="4557164" cy="479088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모핑은 프레젠테이션에서 부드러운 애니메이션과 개체 이동을 만듭니다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. 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두 개의 유사한 슬라이드를 사용하여 애니메이션을 수행하지만 한 슬라이드에서 동작이 발생하는 것처럼 관중에게 보입니다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. </a:t>
            </a:r>
          </a:p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오른쪽에 있는 비디오를 </a:t>
            </a:r>
            <a:r>
              <a:rPr lang="ko-KR" altLang="en-US" sz="1200" b="1">
                <a:solidFill>
                  <a:srgbClr val="D24726"/>
                </a:solidFill>
                <a:cs typeface="Segoe UI" panose="020B0502040204020203" pitchFamily="34" charset="0"/>
              </a:rPr>
              <a:t>재생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하면 간단한 예를 볼 수 있습니다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.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  <a:cs typeface="Segoe UI" panose="020B0502040204020203" pitchFamily="34" charset="0"/>
            </a:endParaRPr>
          </a:p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모핑은 구독 사용자에게만 제공되는 기능입니다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. Office 365</a:t>
            </a: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를 구독 중이라면 다음 슬라이드의 단계에 따라 직접 시도할 수 있습니다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.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  <a:cs typeface="Segoe UI" panose="020B0502040204020203" pitchFamily="34" charset="0"/>
            </a:endParaRPr>
          </a:p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600"/>
              </a:spcAft>
              <a:buNone/>
            </a:pP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  <a:cs typeface="Segoe UI" panose="020B0502040204020203" pitchFamily="34" charset="0"/>
            </a:endParaRPr>
          </a:p>
        </p:txBody>
      </p:sp>
      <p:pic>
        <p:nvPicPr>
          <p:cNvPr id="7" name="모핑 비디오" descr="바로 가기 키 Alt+P를 사용하여 재생하거나 일시 중지할 수 있는 모핑 기능의 예가 표시된 비디오">
            <a:hlinkClick r:id="" action="ppaction://media"/>
            <a:extLst>
              <a:ext uri="{FF2B5EF4-FFF2-40B4-BE49-F238E27FC236}">
                <a16:creationId xmlns:a16="http://schemas.microsoft.com/office/drawing/2014/main" id="{9F029C1A-F15A-44BF-996A-1F59B3110D78}"/>
              </a:ext>
            </a:extLst>
          </p:cNvPr>
          <p:cNvPicPr>
            <a:picLocks noGrp="1" noChangeAspect="1"/>
          </p:cNvPicPr>
          <p:nvPr>
            <p:ph sz="quarter" idx="10"/>
            <a:videoFile r:link="rId2"/>
            <p:extLst>
              <p:ext uri="{DAA4B4D4-6D71-4841-9C94-3DE7FCFB9230}">
                <p14:media xmlns:p14="http://schemas.microsoft.com/office/powerpoint/2010/main" r:embed="rId1">
                  <p14:extLst>
                    <p:ext uri="{3AFAAA56-56D3-431D-BCD4-E75A35582382}">
                      <p173:tracksInfo xmlns:p173="http://schemas.microsoft.com/office/powerpoint/2017/3/main" displayLoc="media">
                        <p173:trackLst>
                          <p173:track id="{7D80394A-61EE-4513-90D2-E9A3DA581656}" label="caption" lang="" r:embed="rId5"/>
                        </p173:trackLst>
                      </p173:tracksInfo>
                    </p:ext>
                  </p14:extLst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418759" y="1540565"/>
            <a:ext cx="6110288" cy="3438525"/>
          </a:xfrm>
        </p:spPr>
      </p:pic>
    </p:spTree>
    <p:extLst>
      <p:ext uri="{BB962C8B-B14F-4D97-AF65-F5344CB8AC3E}">
        <p14:creationId xmlns:p14="http://schemas.microsoft.com/office/powerpoint/2010/main" val="95803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">
                <a:cs typeface="Segoe UI Light" panose="020B0502040204020203" pitchFamily="34" charset="0"/>
              </a:rPr>
              <a:t>모핑</a:t>
            </a:r>
            <a:r>
              <a:rPr lang="ko"/>
              <a:t> 설정하기</a:t>
            </a:r>
          </a:p>
        </p:txBody>
      </p:sp>
      <p:sp>
        <p:nvSpPr>
          <p:cNvPr id="30" name="내용 개체 틀 17"/>
          <p:cNvSpPr txBox="1">
            <a:spLocks/>
          </p:cNvSpPr>
          <p:nvPr/>
        </p:nvSpPr>
        <p:spPr>
          <a:xfrm>
            <a:off x="541609" y="1455491"/>
            <a:ext cx="5110161" cy="4711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 두 가지 간단한 "행성"으로 직접 시도해 보세요.</a:t>
            </a:r>
          </a:p>
        </p:txBody>
      </p:sp>
      <p:grpSp>
        <p:nvGrpSpPr>
          <p:cNvPr id="13" name="그룹 12" descr="1단계를 나타내는 숫자 1이 표시된 작은 원"/>
          <p:cNvGrpSpPr/>
          <p:nvPr/>
        </p:nvGrpSpPr>
        <p:grpSpPr bwMode="blackWhite">
          <a:xfrm>
            <a:off x="558723" y="1917997"/>
            <a:ext cx="558179" cy="409838"/>
            <a:chOff x="6953426" y="711274"/>
            <a:chExt cx="558179" cy="409838"/>
          </a:xfrm>
        </p:grpSpPr>
        <p:sp>
          <p:nvSpPr>
            <p:cNvPr id="14" name="타원 13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15" name="텍스트 상자 14" descr="숫자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ko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16" name="내용 개체 틀 17"/>
          <p:cNvSpPr txBox="1">
            <a:spLocks/>
          </p:cNvSpPr>
          <p:nvPr/>
        </p:nvSpPr>
        <p:spPr>
          <a:xfrm>
            <a:off x="1066039" y="1958189"/>
            <a:ext cx="2651152" cy="1022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다음과 같이 이 슬라이드를 복제합니다. 슬라이드 축소판 그림을 마우스 오른쪽 단추로 클릭하고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슬라이드 복제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를 선택합니다.</a:t>
            </a:r>
          </a:p>
        </p:txBody>
      </p:sp>
      <p:grpSp>
        <p:nvGrpSpPr>
          <p:cNvPr id="18" name="그룹 17" descr="2단계를 나타내는 숫자 2가 표시된 작은 원"/>
          <p:cNvGrpSpPr/>
          <p:nvPr/>
        </p:nvGrpSpPr>
        <p:grpSpPr bwMode="blackWhite">
          <a:xfrm>
            <a:off x="558723" y="3080631"/>
            <a:ext cx="558179" cy="409838"/>
            <a:chOff x="6953426" y="711274"/>
            <a:chExt cx="558179" cy="409838"/>
          </a:xfrm>
        </p:grpSpPr>
        <p:sp>
          <p:nvSpPr>
            <p:cNvPr id="23" name="타원 22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4" name="텍스트 상자 23" descr="숫자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ko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25" name="내용 개체 틀 17"/>
          <p:cNvSpPr txBox="1">
            <a:spLocks/>
          </p:cNvSpPr>
          <p:nvPr/>
        </p:nvSpPr>
        <p:spPr>
          <a:xfrm>
            <a:off x="1066038" y="3120823"/>
            <a:ext cx="2651153" cy="1456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똑같은 두 개의 슬라이드 중 두 번째 슬라이드에서 오른쪽 도형의 이동, 크기나 색을 바꾼 다음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전환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 &gt;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모핑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으로 이동합니다.</a:t>
            </a:r>
          </a:p>
        </p:txBody>
      </p:sp>
      <p:grpSp>
        <p:nvGrpSpPr>
          <p:cNvPr id="26" name="그룹 25" descr="3단계를 나타내는 숫자 3이 표시된 작은 원"/>
          <p:cNvGrpSpPr/>
          <p:nvPr/>
        </p:nvGrpSpPr>
        <p:grpSpPr bwMode="blackWhite">
          <a:xfrm>
            <a:off x="557319" y="4344232"/>
            <a:ext cx="558179" cy="409838"/>
            <a:chOff x="6953426" y="711274"/>
            <a:chExt cx="558179" cy="409838"/>
          </a:xfrm>
        </p:grpSpPr>
        <p:sp>
          <p:nvSpPr>
            <p:cNvPr id="27" name="타원 26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US" b="1" dirty="0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8" name="텍스트 상자 27" descr="숫자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ko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29" name="내용 개체 틀 17"/>
          <p:cNvSpPr txBox="1">
            <a:spLocks/>
          </p:cNvSpPr>
          <p:nvPr/>
        </p:nvSpPr>
        <p:spPr>
          <a:xfrm>
            <a:off x="1076799" y="4360521"/>
            <a:ext cx="2784602" cy="1110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두 개의 슬라이드 중 첫 번째 슬라이드로 돌아가서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슬라이드 쇼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단추를 누르고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재생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을 눌러 원이 모핑되는 모습을 확인하세요.</a:t>
            </a:r>
          </a:p>
        </p:txBody>
      </p:sp>
      <p:sp>
        <p:nvSpPr>
          <p:cNvPr id="17" name="내용 개체 틀 17"/>
          <p:cNvSpPr txBox="1">
            <a:spLocks/>
          </p:cNvSpPr>
          <p:nvPr/>
        </p:nvSpPr>
        <p:spPr>
          <a:xfrm>
            <a:off x="628962" y="5832234"/>
            <a:ext cx="3449878" cy="6929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힌트:</a:t>
            </a:r>
            <a:r>
              <a:rPr lang="ko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 </a:t>
            </a:r>
            <a:r>
              <a:rPr lang="ko" b="1" dirty="0">
                <a:solidFill>
                  <a:srgbClr val="4040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효과 옵션</a:t>
            </a:r>
            <a:r>
              <a:rPr lang="ko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에서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더 많은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모핑</a:t>
            </a:r>
            <a:r>
              <a:rPr lang="ko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옵션을 확인할 수 있습니다.</a:t>
            </a:r>
          </a:p>
        </p:txBody>
      </p:sp>
      <p:pic>
        <p:nvPicPr>
          <p:cNvPr id="2" name="그림 1" descr="슬라이드 복제 옵션이 표시된 슬라이드 축소판 그림의 상황에 맞는 메뉴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045391" y="1455491"/>
            <a:ext cx="1402147" cy="1803887"/>
          </a:xfrm>
          <a:prstGeom prst="rect">
            <a:avLst/>
          </a:prstGeom>
        </p:spPr>
      </p:pic>
      <p:pic>
        <p:nvPicPr>
          <p:cNvPr id="6" name="그림 5" descr="모핑 전환이 표시된 전환 탭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684500" y="3159609"/>
            <a:ext cx="2467551" cy="1185923"/>
          </a:xfrm>
          <a:prstGeom prst="rect">
            <a:avLst/>
          </a:prstGeom>
        </p:spPr>
      </p:pic>
      <p:pic>
        <p:nvPicPr>
          <p:cNvPr id="5" name="그림 4" descr="슬라이드 쇼 단추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837079" y="4344232"/>
            <a:ext cx="2134319" cy="887083"/>
          </a:xfrm>
          <a:prstGeom prst="rect">
            <a:avLst/>
          </a:prstGeom>
        </p:spPr>
      </p:pic>
      <p:cxnSp>
        <p:nvCxnSpPr>
          <p:cNvPr id="20" name="직선 연결선(S)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296866" y="1472431"/>
            <a:ext cx="0" cy="4892634"/>
          </a:xfrm>
          <a:prstGeom prst="line">
            <a:avLst/>
          </a:prstGeom>
          <a:ln w="9525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타원 9" descr="큰 파란색 원 안의 작은 옅은 파란색 원"/>
          <p:cNvSpPr/>
          <p:nvPr/>
        </p:nvSpPr>
        <p:spPr>
          <a:xfrm>
            <a:off x="7236525" y="1944862"/>
            <a:ext cx="3827244" cy="3743233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타원 10" descr="큰 어두운 파란색 원 안의 작은 옅은 파란색 원"/>
          <p:cNvSpPr/>
          <p:nvPr/>
        </p:nvSpPr>
        <p:spPr bwMode="ltGray">
          <a:xfrm>
            <a:off x="8086223" y="2796642"/>
            <a:ext cx="2148929" cy="2101759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96833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lvl="0" rtl="0"/>
            <a:r>
              <a:rPr lang="ko-KR" altLang="en-US">
                <a:cs typeface="Segoe UI Light" panose="020B0502040204020203" pitchFamily="34" charset="0"/>
              </a:rPr>
              <a:t>실시간으로 공동 작업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half" idx="4294967295"/>
          </p:nvPr>
        </p:nvSpPr>
        <p:spPr>
          <a:xfrm>
            <a:off x="541611" y="1431010"/>
            <a:ext cx="4413626" cy="3978275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rtl="0">
              <a:lnSpc>
                <a:spcPts val="1800"/>
              </a:lnSpc>
              <a:spcBef>
                <a:spcPts val="1000"/>
              </a:spcBef>
              <a:spcAft>
                <a:spcPts val="2000"/>
              </a:spcAft>
              <a:buNone/>
            </a:pP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프레젠테이션이 공유된 다른 사용자가 나와 동시에 작업하는 것을 확인할 수 있습니다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. </a:t>
            </a:r>
            <a:b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</a:br>
            <a:b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</a:br>
            <a:r>
              <a:rPr lang="ko-KR" altLang="en-US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작동 방법</a:t>
            </a:r>
            <a:r>
              <a:rPr lang="en-US" altLang="ko-KR" sz="1200">
                <a:solidFill>
                  <a:prstClr val="black">
                    <a:lumMod val="75000"/>
                    <a:lumOff val="25000"/>
                  </a:prstClr>
                </a:solidFill>
                <a:cs typeface="Segoe UI" panose="020B0502040204020203" pitchFamily="34" charset="0"/>
              </a:rPr>
              <a:t>:</a:t>
            </a:r>
            <a:endParaRPr lang="ko-KR" altLang="en-US" sz="1200">
              <a:solidFill>
                <a:prstClr val="black">
                  <a:lumMod val="75000"/>
                  <a:lumOff val="25000"/>
                </a:prstClr>
              </a:solidFill>
              <a:cs typeface="Segoe UI" panose="020B0502040204020203" pitchFamily="34" charset="0"/>
            </a:endParaRPr>
          </a:p>
        </p:txBody>
      </p:sp>
      <p:pic>
        <p:nvPicPr>
          <p:cNvPr id="11" name="그림 10" descr="프레젠테이션을 작업 중인 사용자 수를 나타내는 공유 아이콘 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1984" y="2425111"/>
            <a:ext cx="3262550" cy="1475659"/>
          </a:xfrm>
          <a:prstGeom prst="rect">
            <a:avLst/>
          </a:prstGeom>
        </p:spPr>
      </p:pic>
      <p:grpSp>
        <p:nvGrpSpPr>
          <p:cNvPr id="33" name="그룹 32" descr="1단계를 나타내는 숫자 1이 표시된 작은 원"/>
          <p:cNvGrpSpPr/>
          <p:nvPr/>
        </p:nvGrpSpPr>
        <p:grpSpPr bwMode="blackWhite">
          <a:xfrm>
            <a:off x="558723" y="4531632"/>
            <a:ext cx="558179" cy="409838"/>
            <a:chOff x="6953426" y="711274"/>
            <a:chExt cx="558179" cy="409838"/>
          </a:xfrm>
        </p:grpSpPr>
        <p:sp>
          <p:nvSpPr>
            <p:cNvPr id="34" name="타원 33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텍스트 상자 34" descr="숫자 1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42" name="내용 개체 틀 17"/>
          <p:cNvSpPr txBox="1">
            <a:spLocks/>
          </p:cNvSpPr>
          <p:nvPr/>
        </p:nvSpPr>
        <p:spPr>
          <a:xfrm>
            <a:off x="1066039" y="4571824"/>
            <a:ext cx="2696774" cy="9925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리본에서 </a:t>
            </a:r>
            <a:r>
              <a:rPr lang="ko-KR" altLang="en-US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공유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를 선택하거나 바로 가기 키 </a:t>
            </a:r>
            <a:r>
              <a:rPr lang="en-US" altLang="ko-KR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Alt-ZS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를 사용하여 함께 작업할 사용자를 초대합니다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(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또는 파일을 클라우드에 저장합니다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).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pic>
        <p:nvPicPr>
          <p:cNvPr id="9" name="그림 8" descr="슬라이드를 작업 중인 사용자를 나타내는 표식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861352" y="2434307"/>
            <a:ext cx="3841692" cy="2512927"/>
          </a:xfrm>
          <a:prstGeom prst="rect">
            <a:avLst/>
          </a:prstGeom>
        </p:spPr>
      </p:pic>
      <p:grpSp>
        <p:nvGrpSpPr>
          <p:cNvPr id="36" name="그룹 35" descr="2단계를 나타내는 숫자 2가 표시된 작은 원"/>
          <p:cNvGrpSpPr/>
          <p:nvPr/>
        </p:nvGrpSpPr>
        <p:grpSpPr bwMode="blackWhite">
          <a:xfrm>
            <a:off x="4249102" y="4531632"/>
            <a:ext cx="558179" cy="409838"/>
            <a:chOff x="6953426" y="711274"/>
            <a:chExt cx="558179" cy="409838"/>
          </a:xfrm>
        </p:grpSpPr>
        <p:sp>
          <p:nvSpPr>
            <p:cNvPr id="37" name="타원 36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텍스트 상자 37" descr="숫자 2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43" name="내용 개체 틀 17"/>
          <p:cNvSpPr txBox="1">
            <a:spLocks/>
          </p:cNvSpPr>
          <p:nvPr/>
        </p:nvSpPr>
        <p:spPr>
          <a:xfrm>
            <a:off x="4747855" y="4571824"/>
            <a:ext cx="3106367" cy="1324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다른 사용자가 프레젠테이션을 작업 중인 경우 표식으로 어느 사용자가 어느 슬라이드에서</a:t>
            </a:r>
          </a:p>
        </p:txBody>
      </p:sp>
      <p:pic>
        <p:nvPicPr>
          <p:cNvPr id="12" name="그림 11" descr="편집 중인 슬라이드의 부분을 나타내는 표식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275875" y="2350394"/>
            <a:ext cx="2810870" cy="2305344"/>
          </a:xfrm>
          <a:prstGeom prst="rect">
            <a:avLst/>
          </a:prstGeom>
        </p:spPr>
      </p:pic>
      <p:grpSp>
        <p:nvGrpSpPr>
          <p:cNvPr id="39" name="그룹 38" descr="3단계를 나타내는 숫자 3이 표시된 작은 원"/>
          <p:cNvGrpSpPr/>
          <p:nvPr/>
        </p:nvGrpSpPr>
        <p:grpSpPr bwMode="blackWhite">
          <a:xfrm>
            <a:off x="7930921" y="4531632"/>
            <a:ext cx="558179" cy="409838"/>
            <a:chOff x="6953426" y="711274"/>
            <a:chExt cx="558179" cy="409838"/>
          </a:xfrm>
        </p:grpSpPr>
        <p:sp>
          <p:nvSpPr>
            <p:cNvPr id="40" name="타원 39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텍스트 상자 40" descr="숫자 3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44" name="내용 개체 틀 17"/>
          <p:cNvSpPr txBox="1">
            <a:spLocks/>
          </p:cNvSpPr>
          <p:nvPr/>
        </p:nvSpPr>
        <p:spPr>
          <a:xfrm>
            <a:off x="8429668" y="4571824"/>
            <a:ext cx="2658635" cy="6977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어느 부분을 편집하고 있는지 알 수 있습니다</a:t>
            </a:r>
            <a:r>
              <a:rPr lang="en-US" altLang="ko-KR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28676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>
                <a:cs typeface="Segoe UI Light" panose="020B0502040204020203" pitchFamily="34" charset="0"/>
              </a:rPr>
              <a:t>입력 상자 기능을 완벽하게 활용하기</a:t>
            </a:r>
          </a:p>
        </p:txBody>
      </p:sp>
      <p:sp>
        <p:nvSpPr>
          <p:cNvPr id="38" name="내용 개체 틀 17"/>
          <p:cNvSpPr txBox="1">
            <a:spLocks/>
          </p:cNvSpPr>
          <p:nvPr/>
        </p:nvSpPr>
        <p:spPr>
          <a:xfrm>
            <a:off x="541609" y="1296100"/>
            <a:ext cx="5878660" cy="1236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필요한 경우 </a:t>
            </a:r>
            <a:r>
              <a:rPr lang="en-US" altLang="ko-KR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'</a:t>
            </a:r>
            <a:r>
              <a:rPr lang="ko-KR" altLang="en-US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어떤 작업을 원하시나요</a:t>
            </a:r>
            <a:r>
              <a:rPr lang="en-US" altLang="ko-KR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?' </a:t>
            </a:r>
            <a:r>
              <a:rPr lang="ko-KR" altLang="en-US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상자를 통해 적절한 명령을 찾을 수 있으므로 </a:t>
            </a:r>
            <a:br>
              <a:rPr lang="ko-KR" altLang="en-US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</a:br>
            <a:r>
              <a:rPr lang="ko-KR" altLang="en-US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시간을 절약하고 작업에 집중할 수 있습니다</a:t>
            </a:r>
            <a:r>
              <a:rPr lang="en-US" altLang="ko-KR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  <a:b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</a:br>
            <a:b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</a:b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방법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: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grpSp>
        <p:nvGrpSpPr>
          <p:cNvPr id="4" name="그룹 3" descr="1단계를 나타내는 숫자 1이 표시된 작은 원"/>
          <p:cNvGrpSpPr/>
          <p:nvPr/>
        </p:nvGrpSpPr>
        <p:grpSpPr bwMode="blackWhite">
          <a:xfrm>
            <a:off x="558723" y="2638502"/>
            <a:ext cx="558179" cy="409838"/>
            <a:chOff x="6953426" y="711274"/>
            <a:chExt cx="558179" cy="409838"/>
          </a:xfrm>
        </p:grpSpPr>
        <p:sp>
          <p:nvSpPr>
            <p:cNvPr id="2" name="타원 1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" name="텍스트 상자 2" descr="숫자 1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b="1" dirty="0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29" name="내용 개체 틀 17"/>
          <p:cNvSpPr txBox="1">
            <a:spLocks/>
          </p:cNvSpPr>
          <p:nvPr/>
        </p:nvSpPr>
        <p:spPr>
          <a:xfrm>
            <a:off x="1066039" y="2678694"/>
            <a:ext cx="3121671" cy="467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defTabSz="512763" rtl="0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None/>
            </a:pPr>
            <a:r>
              <a:rPr lang="ko-KR" altLang="en-US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오른쪽의 </a:t>
            </a:r>
            <a:r>
              <a:rPr lang="ko-KR" altLang="en-US">
                <a:solidFill>
                  <a:srgbClr val="404040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로봇 그림</a:t>
            </a:r>
            <a:r>
              <a:rPr lang="ko-KR" altLang="en-US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을 선택합니다</a:t>
            </a:r>
            <a:r>
              <a:rPr lang="en-US" altLang="ko-KR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  <a:endParaRPr lang="ko-KR" altLang="en-US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grpSp>
        <p:nvGrpSpPr>
          <p:cNvPr id="19" name="그룹 18" descr="2단계를 나타내는 숫자 2가 표시된 작은 원"/>
          <p:cNvGrpSpPr/>
          <p:nvPr/>
        </p:nvGrpSpPr>
        <p:grpSpPr bwMode="blackWhite">
          <a:xfrm>
            <a:off x="558723" y="3312993"/>
            <a:ext cx="558179" cy="409838"/>
            <a:chOff x="6953426" y="711274"/>
            <a:chExt cx="558179" cy="409838"/>
          </a:xfrm>
        </p:grpSpPr>
        <p:sp>
          <p:nvSpPr>
            <p:cNvPr id="20" name="타원 19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21" name="텍스트 상자 20" descr="숫자 2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22" name="내용 개체 틀 17"/>
          <p:cNvSpPr txBox="1">
            <a:spLocks/>
          </p:cNvSpPr>
          <p:nvPr/>
        </p:nvSpPr>
        <p:spPr>
          <a:xfrm>
            <a:off x="1066039" y="3353185"/>
            <a:ext cx="3697792" cy="913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buNone/>
            </a:pPr>
            <a:r>
              <a:rPr lang="ko-KR" altLang="en-US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어떤 작업을 원하시나요</a:t>
            </a:r>
            <a:r>
              <a:rPr lang="en-US" altLang="ko-KR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?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 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상자에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i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애니메이션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이라고 입력하고 </a:t>
            </a:r>
            <a:r>
              <a:rPr lang="ko-KR" altLang="en-US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애니메이션 추가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를 선택합니다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grpSp>
        <p:nvGrpSpPr>
          <p:cNvPr id="31" name="그룹 30" descr="3단계를 나타내는 숫자 3이 표시된 작은 원"/>
          <p:cNvGrpSpPr/>
          <p:nvPr/>
        </p:nvGrpSpPr>
        <p:grpSpPr bwMode="blackWhite">
          <a:xfrm>
            <a:off x="557319" y="4263506"/>
            <a:ext cx="558179" cy="409838"/>
            <a:chOff x="6953426" y="711274"/>
            <a:chExt cx="558179" cy="409838"/>
          </a:xfrm>
        </p:grpSpPr>
        <p:sp>
          <p:nvSpPr>
            <p:cNvPr id="32" name="타원 31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3" name="텍스트 상자 32" descr="숫자 3"/>
            <p:cNvSpPr txBox="1">
              <a:spLocks noChangeAspect="1"/>
            </p:cNvSpPr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34" name="내용 개체 틀 17"/>
          <p:cNvSpPr txBox="1">
            <a:spLocks/>
          </p:cNvSpPr>
          <p:nvPr/>
        </p:nvSpPr>
        <p:spPr>
          <a:xfrm>
            <a:off x="1064635" y="4303697"/>
            <a:ext cx="2195567" cy="14460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512763" rtl="0">
              <a:spcAft>
                <a:spcPts val="2000"/>
              </a:spcAft>
              <a:buNone/>
            </a:pPr>
            <a:r>
              <a:rPr lang="ko-KR" altLang="en-US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확대</a:t>
            </a:r>
            <a:r>
              <a:rPr lang="en-US" altLang="ko-KR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/</a:t>
            </a:r>
            <a:r>
              <a:rPr lang="ko-KR" altLang="en-US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축소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와 같은 애니메이션 효과를 선택하고 효과를 확인합니다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sp>
        <p:nvSpPr>
          <p:cNvPr id="25" name="텍스트 상자 16" descr="선택해 보세요"/>
          <p:cNvSpPr txBox="1"/>
          <p:nvPr/>
        </p:nvSpPr>
        <p:spPr>
          <a:xfrm rot="21077122">
            <a:off x="6043297" y="1772253"/>
            <a:ext cx="1334770" cy="435610"/>
          </a:xfrm>
          <a:prstGeom prst="rect">
            <a:avLst/>
          </a:prstGeom>
          <a:noFill/>
          <a:ln>
            <a:noFill/>
          </a:ln>
          <a:effectLst/>
          <a:extLst>
            <a:ext uri="{C572A759-6A51-4108-AA02-DFA0A04FC94B}">
              <ma14:wrappingTextBoxFlag xmlns:ma14="http://schemas.microsoft.com/office/mac/drawingml/2011/main" xmlns=""/>
            </a:ext>
          </a:extLst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 rtl="0">
              <a:spcBef>
                <a:spcPts val="0"/>
              </a:spcBef>
              <a:spcAft>
                <a:spcPts val="200"/>
              </a:spcAft>
              <a:tabLst>
                <a:tab pos="4931410" algn="l"/>
              </a:tabLst>
            </a:pPr>
            <a:r>
              <a:rPr lang="ko-KR" altLang="en-US" sz="1200" b="1" kern="1000" spc="100">
                <a:ln>
                  <a:noFill/>
                </a:ln>
                <a:solidFill>
                  <a:srgbClr val="D24726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  <a:cs typeface="Times New Roman" panose="02020603050405020304" pitchFamily="18" charset="0"/>
              </a:rPr>
              <a:t>선택</a:t>
            </a:r>
            <a:endParaRPr lang="ko-KR" altLang="en-US" sz="1200" b="1" kern="1400">
              <a:solidFill>
                <a:srgbClr val="D24726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  <a:cs typeface="Times New Roman" panose="02020603050405020304" pitchFamily="18" charset="0"/>
            </a:endParaRPr>
          </a:p>
        </p:txBody>
      </p:sp>
      <p:pic>
        <p:nvPicPr>
          <p:cNvPr id="5" name="그림 4" descr="입력 상자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56353" y="3410945"/>
            <a:ext cx="2106152" cy="220832"/>
          </a:xfrm>
          <a:prstGeom prst="rect">
            <a:avLst/>
          </a:prstGeom>
        </p:spPr>
      </p:pic>
      <p:pic>
        <p:nvPicPr>
          <p:cNvPr id="7" name="그림 6" descr="확대/축소 옵션이 표시된 애니메이션 탭"/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336901" y="4069080"/>
            <a:ext cx="3803903" cy="2438400"/>
          </a:xfrm>
          <a:prstGeom prst="rect">
            <a:avLst/>
          </a:prstGeom>
        </p:spPr>
      </p:pic>
      <p:pic>
        <p:nvPicPr>
          <p:cNvPr id="24" name="그림 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861835" flipH="1">
            <a:off x="6740574" y="1787378"/>
            <a:ext cx="851862" cy="939987"/>
          </a:xfrm>
          <a:prstGeom prst="rect">
            <a:avLst/>
          </a:prstGeom>
        </p:spPr>
      </p:pic>
      <p:pic>
        <p:nvPicPr>
          <p:cNvPr id="23" name="그림 22" descr="로봇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12741" y="1646170"/>
            <a:ext cx="2775459" cy="453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668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>
                <a:cs typeface="Segoe UI Light" panose="020B0502040204020203" pitchFamily="34" charset="0"/>
              </a:rPr>
              <a:t>슬라이드를 종료하지 않고 탐색</a:t>
            </a:r>
          </a:p>
        </p:txBody>
      </p:sp>
      <p:sp>
        <p:nvSpPr>
          <p:cNvPr id="16" name="내용 개체 틀 17"/>
          <p:cNvSpPr txBox="1">
            <a:spLocks/>
          </p:cNvSpPr>
          <p:nvPr/>
        </p:nvSpPr>
        <p:spPr>
          <a:xfrm>
            <a:off x="541609" y="1296100"/>
            <a:ext cx="6093106" cy="12364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스마트 조회를 통해 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PowerPoint</a:t>
            </a: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에 직접 리서치가 표시됩니다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  <a:b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</a:br>
            <a:b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</a:br>
            <a:r>
              <a:rPr lang="ko-KR" altLang="en-US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방법</a:t>
            </a:r>
            <a:r>
              <a:rPr lang="en-US" altLang="ko-KR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:</a:t>
            </a:r>
            <a:endParaRPr lang="ko-KR" altLang="en-US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pic>
        <p:nvPicPr>
          <p:cNvPr id="18" name="그림 17" descr="스마트 조회 기능을 보여 주는 그림 3개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94408" y="2145058"/>
            <a:ext cx="11129521" cy="3197087"/>
          </a:xfrm>
          <a:prstGeom prst="rect">
            <a:avLst/>
          </a:prstGeom>
        </p:spPr>
      </p:pic>
      <p:grpSp>
        <p:nvGrpSpPr>
          <p:cNvPr id="33" name="그룹 32" descr="1단계를 나타내는 숫자 1이 표시된 작은 원"/>
          <p:cNvGrpSpPr/>
          <p:nvPr/>
        </p:nvGrpSpPr>
        <p:grpSpPr bwMode="blackWhite">
          <a:xfrm>
            <a:off x="558723" y="5233381"/>
            <a:ext cx="558179" cy="409838"/>
            <a:chOff x="6953426" y="711274"/>
            <a:chExt cx="558179" cy="409838"/>
          </a:xfrm>
        </p:grpSpPr>
        <p:sp>
          <p:nvSpPr>
            <p:cNvPr id="34" name="타원 33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5" name="텍스트 상자 34" descr="숫자 1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1</a:t>
              </a:r>
            </a:p>
          </p:txBody>
        </p:sp>
      </p:grpSp>
      <p:sp>
        <p:nvSpPr>
          <p:cNvPr id="42" name="내용 개체 틀 17"/>
          <p:cNvSpPr txBox="1">
            <a:spLocks/>
          </p:cNvSpPr>
          <p:nvPr/>
        </p:nvSpPr>
        <p:spPr>
          <a:xfrm>
            <a:off x="1066038" y="5273573"/>
            <a:ext cx="2919669" cy="12983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2000"/>
              </a:spcAft>
              <a:buNone/>
            </a:pPr>
            <a:r>
              <a:rPr lang="ko-KR" altLang="en-US" sz="1800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사무용 가구 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라는 문구에서 </a:t>
            </a:r>
            <a:r>
              <a:rPr lang="ko-KR" altLang="en-US" i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사무용</a:t>
            </a:r>
            <a:r>
              <a:rPr lang="ko-KR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라는 단어를 마우스 오른쪽 단추로 클릭합니다</a:t>
            </a:r>
            <a:r>
              <a:rPr lang="en-US" altLang="ko-KR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grpSp>
        <p:nvGrpSpPr>
          <p:cNvPr id="36" name="그룹 35" descr="2단계를 나타내는 숫자 2가 표시된 작은 원"/>
          <p:cNvGrpSpPr/>
          <p:nvPr/>
        </p:nvGrpSpPr>
        <p:grpSpPr bwMode="blackWhite">
          <a:xfrm>
            <a:off x="4249102" y="5233381"/>
            <a:ext cx="558179" cy="409838"/>
            <a:chOff x="6953426" y="711274"/>
            <a:chExt cx="558179" cy="409838"/>
          </a:xfrm>
        </p:grpSpPr>
        <p:sp>
          <p:nvSpPr>
            <p:cNvPr id="37" name="타원 36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38" name="텍스트 상자 37" descr="숫자 2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2</a:t>
              </a:r>
            </a:p>
          </p:txBody>
        </p:sp>
      </p:grpSp>
      <p:sp>
        <p:nvSpPr>
          <p:cNvPr id="43" name="내용 개체 틀 17"/>
          <p:cNvSpPr txBox="1">
            <a:spLocks/>
          </p:cNvSpPr>
          <p:nvPr/>
        </p:nvSpPr>
        <p:spPr>
          <a:xfrm>
            <a:off x="4747855" y="5273573"/>
            <a:ext cx="3106367" cy="1324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Aft>
                <a:spcPts val="2000"/>
              </a:spcAft>
              <a:buNone/>
            </a:pPr>
            <a:r>
              <a:rPr lang="ko-KR" altLang="en-US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스마트</a:t>
            </a:r>
            <a:r>
              <a:rPr lang="ko-KR" altLang="en-US" b="1" dirty="0">
                <a:solidFill>
                  <a:prstClr val="black">
                    <a:lumMod val="75000"/>
                    <a:lumOff val="25000"/>
                  </a:prst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/>
              </a:rPr>
              <a:t> </a:t>
            </a:r>
            <a:r>
              <a:rPr lang="ko-KR" altLang="en-US" b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 Semibold" panose="020B0702040204020203" pitchFamily="34" charset="0"/>
              </a:rPr>
              <a:t>조회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를 선택하면 </a:t>
            </a:r>
            <a:r>
              <a:rPr lang="en-US" altLang="ko-KR" sz="18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Microsoft Office </a:t>
            </a:r>
            <a:r>
              <a:rPr lang="ko-KR" altLang="en-US" sz="1800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앱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이 아닌 문구의 맥락에 맞는 결과가 표시되는 것을 볼 수 있습니다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  <a:endParaRPr lang="ko-KR" altLang="en-US" dirty="0">
              <a:solidFill>
                <a:srgbClr val="D24726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</p:txBody>
      </p:sp>
      <p:grpSp>
        <p:nvGrpSpPr>
          <p:cNvPr id="39" name="그룹 38" descr="3단계를 나타내는 숫자 3이 표시된 작은 원"/>
          <p:cNvGrpSpPr/>
          <p:nvPr/>
        </p:nvGrpSpPr>
        <p:grpSpPr bwMode="blackWhite">
          <a:xfrm>
            <a:off x="7930921" y="5233381"/>
            <a:ext cx="558179" cy="409838"/>
            <a:chOff x="6953426" y="711274"/>
            <a:chExt cx="558179" cy="409838"/>
          </a:xfrm>
        </p:grpSpPr>
        <p:sp>
          <p:nvSpPr>
            <p:cNvPr id="40" name="타원 39" descr="작은 원"/>
            <p:cNvSpPr/>
            <p:nvPr/>
          </p:nvSpPr>
          <p:spPr bwMode="blackWhite">
            <a:xfrm>
              <a:off x="7025069" y="711274"/>
              <a:ext cx="409838" cy="409838"/>
            </a:xfrm>
            <a:prstGeom prst="ellipse">
              <a:avLst/>
            </a:prstGeom>
            <a:solidFill>
              <a:srgbClr val="D247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ko-KR" altLang="en-US" b="1">
                <a:latin typeface="맑은 고딕" panose="020B0503020000020004" pitchFamily="50" charset="-127"/>
                <a:ea typeface="맑은 고딕" panose="020B0503020000020004" pitchFamily="50" charset="-127"/>
              </a:endParaRPr>
            </a:p>
          </p:txBody>
        </p:sp>
        <p:sp>
          <p:nvSpPr>
            <p:cNvPr id="41" name="텍스트 상자 40" descr="숫자 3"/>
            <p:cNvSpPr txBox="1"/>
            <p:nvPr/>
          </p:nvSpPr>
          <p:spPr bwMode="blackWhite">
            <a:xfrm>
              <a:off x="6953426" y="727564"/>
              <a:ext cx="5581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0"/>
              <a:r>
                <a:rPr lang="en-US" altLang="ko-KR" b="1">
                  <a:solidFill>
                    <a:schemeClr val="bg1"/>
                  </a:solidFill>
                  <a:latin typeface="맑은 고딕" panose="020B0503020000020004" pitchFamily="50" charset="-127"/>
                  <a:ea typeface="맑은 고딕" panose="020B0503020000020004" pitchFamily="50" charset="-127"/>
                  <a:cs typeface="Segoe UI Semibold" panose="020B0702040204020203" pitchFamily="34" charset="0"/>
                </a:rPr>
                <a:t>3</a:t>
              </a:r>
            </a:p>
          </p:txBody>
        </p:sp>
      </p:grpSp>
      <p:sp>
        <p:nvSpPr>
          <p:cNvPr id="44" name="내용 개체 틀 17"/>
          <p:cNvSpPr txBox="1">
            <a:spLocks/>
          </p:cNvSpPr>
          <p:nvPr/>
        </p:nvSpPr>
        <p:spPr>
          <a:xfrm>
            <a:off x="8429668" y="5273573"/>
            <a:ext cx="3107336" cy="1341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1800"/>
              </a:lnSpc>
              <a:spcBef>
                <a:spcPts val="100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lang="en-US"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ct val="3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rtl="0">
              <a:spcAft>
                <a:spcPts val="2000"/>
              </a:spcAft>
              <a:buNone/>
            </a:pP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재미 삼아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, 2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단계의 </a:t>
            </a:r>
            <a:r>
              <a:rPr lang="en-US" altLang="ko-KR" i="1" dirty="0">
                <a:solidFill>
                  <a:srgbClr val="D24726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Office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라는 단어를 마우스 오른쪽 단추로 클릭하여 스마트 조회를 다시 시도해 보세요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  <a:cs typeface="Segoe UI" panose="020B0502040204020203" pitchFamily="34" charset="0"/>
              </a:rPr>
              <a:t>.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  <a:cs typeface="Segoe UI" panose="020B0502040204020203" pitchFamily="34" charset="0"/>
            </a:endParaRPr>
          </a:p>
          <a:p>
            <a:pPr marL="0" indent="0" rtl="0">
              <a:spcAft>
                <a:spcPts val="2000"/>
              </a:spcAft>
              <a:buNone/>
            </a:pPr>
            <a:endParaRPr lang="ko-KR" altLang="en-US" dirty="0">
              <a:solidFill>
                <a:prstClr val="black">
                  <a:lumMod val="75000"/>
                  <a:lumOff val="25000"/>
                </a:prst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932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/>
          <p:cNvSpPr>
            <a:spLocks noGrp="1"/>
          </p:cNvSpPr>
          <p:nvPr>
            <p:ph type="title"/>
          </p:nvPr>
        </p:nvSpPr>
        <p:spPr>
          <a:xfrm>
            <a:off x="521207" y="1536192"/>
            <a:ext cx="8184177" cy="640080"/>
          </a:xfrm>
        </p:spPr>
        <p:txBody>
          <a:bodyPr rtlCol="0">
            <a:normAutofit fontScale="90000"/>
          </a:bodyPr>
          <a:lstStyle/>
          <a:p>
            <a:pPr rtl="0"/>
            <a:r>
              <a:rPr lang="ko" dirty="0">
                <a:cs typeface="Segoe UI Light" panose="020B0502040204020203" pitchFamily="34" charset="0"/>
              </a:rPr>
              <a:t>PowerPoint에 대한 추가 질문이 있으신가요?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half" idx="4294967295"/>
          </p:nvPr>
        </p:nvSpPr>
        <p:spPr>
          <a:xfrm>
            <a:off x="541611" y="2614427"/>
            <a:ext cx="9672906" cy="3978275"/>
          </a:xfrm>
        </p:spPr>
        <p:txBody>
          <a:bodyPr rtlCol="0">
            <a:normAutofit/>
          </a:bodyPr>
          <a:lstStyle/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r>
              <a:rPr lang="ko" sz="2000" b="1" dirty="0">
                <a:solidFill>
                  <a:srgbClr val="D24726"/>
                </a:solidFill>
                <a:cs typeface="Segoe UI Semibold" panose="020B0702040204020203" pitchFamily="34" charset="0"/>
              </a:rPr>
              <a:t>어떤 작업을 원하시나요?</a:t>
            </a:r>
            <a:r>
              <a:rPr lang="ko" sz="2000" dirty="0">
                <a:solidFill>
                  <a:srgbClr val="D24726"/>
                </a:solidFill>
                <a:cs typeface="Segoe UI Semibold" panose="020B0702040204020203" pitchFamily="34" charset="0"/>
              </a:rPr>
              <a:t>                 </a:t>
            </a:r>
            <a:r>
              <a:rPr lang="ko" sz="2000" dirty="0">
                <a:cs typeface="Segoe UI Light" panose="020B0502040204020203" pitchFamily="34" charset="0"/>
              </a:rPr>
              <a:t>단추를 선택하고 원하는 작업을 입력합니다.</a:t>
            </a:r>
            <a:br>
              <a:rPr lang="en-US" sz="2000" dirty="0">
                <a:cs typeface="Segoe UI Light" panose="020B0502040204020203" pitchFamily="34" charset="0"/>
              </a:rPr>
            </a:br>
            <a:endParaRPr lang="en-US" sz="2000" dirty="0"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r>
              <a:rPr lang="ko" sz="2000" u="sng" dirty="0">
                <a:cs typeface="Segoe UI Light" panose="020B0502040204020203" pitchFamily="34" charset="0"/>
                <a:hlinkClick r:id="rId3" tooltip="PowerPoint 팀 블로그 방문"/>
              </a:rPr>
              <a:t>PowerPoint 팀 블로그 방문</a:t>
            </a:r>
            <a:endParaRPr lang="en-US" sz="2000" dirty="0"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ko" sz="2000" dirty="0">
                <a:cs typeface="Segoe UI Light" panose="020B0502040204020203" pitchFamily="34" charset="0"/>
                <a:hlinkClick r:id="rId4" tooltip="무료 PowerPoint 교육으로 이동"/>
              </a:rPr>
              <a:t>무료 PowerPoint 교육으로 이동</a:t>
            </a:r>
            <a:endParaRPr lang="en-US" sz="2000" dirty="0"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endParaRPr lang="en-US" sz="2000" dirty="0">
              <a:cs typeface="Segoe UI Light" panose="020B0502040204020203" pitchFamily="34" charset="0"/>
            </a:endParaRPr>
          </a:p>
          <a:p>
            <a:pPr marL="0" indent="0" rtl="0">
              <a:lnSpc>
                <a:spcPts val="3600"/>
              </a:lnSpc>
              <a:spcAft>
                <a:spcPts val="0"/>
              </a:spcAft>
              <a:buNone/>
            </a:pPr>
            <a:endParaRPr lang="en-US" sz="2000" dirty="0">
              <a:cs typeface="Segoe UI Light" panose="020B0502040204020203" pitchFamily="34" charset="0"/>
            </a:endParaRPr>
          </a:p>
        </p:txBody>
      </p:sp>
      <p:pic>
        <p:nvPicPr>
          <p:cNvPr id="2" name="그림 1" descr="입력 상자 단추"/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581001" y="2350333"/>
            <a:ext cx="1268511" cy="1189747"/>
          </a:xfrm>
          <a:prstGeom prst="rect">
            <a:avLst/>
          </a:prstGeom>
        </p:spPr>
      </p:pic>
      <p:pic>
        <p:nvPicPr>
          <p:cNvPr id="8" name="그림 7" descr="PowerPoint 팀 블로그로 연결되는 하이퍼링크가 적용된 오른쪽을 향하는 화살표. PowerPoint 팀 블로그를 방문하려면 이미지를 선택하세요. ">
            <a:hlinkClick r:id="rId3" tooltip="PowerPoint 팀 블로그를 방문하려면 여기를 선택하세요.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293" y="3566804"/>
            <a:ext cx="661940" cy="661940"/>
          </a:xfrm>
          <a:prstGeom prst="rect">
            <a:avLst/>
          </a:prstGeom>
        </p:spPr>
      </p:pic>
      <p:pic>
        <p:nvPicPr>
          <p:cNvPr id="7" name="그림 6" descr="무료 PowerPoint 교육으로 연결되는 하이퍼링크가 적용된 오른쪽 화살표. 무료 PowerPoint 교육에 액세스하려면 이미지를 선택하세요.">
            <a:hlinkClick r:id="rId4" tooltip="무료 PowerPoint 교육으로 이동하려면 여기를 선택하세요.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7293" y="4252716"/>
            <a:ext cx="661940" cy="661940"/>
          </a:xfrm>
          <a:prstGeom prst="rect">
            <a:avLst/>
          </a:prstGeom>
        </p:spPr>
      </p:pic>
      <p:sp>
        <p:nvSpPr>
          <p:cNvPr id="9" name="텍스트 상자 8"/>
          <p:cNvSpPr txBox="1"/>
          <p:nvPr/>
        </p:nvSpPr>
        <p:spPr>
          <a:xfrm>
            <a:off x="541611" y="5738132"/>
            <a:ext cx="6193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ko" sz="1400">
                <a:latin typeface="맑은 고딕" panose="020B0503020000020004" pitchFamily="50" charset="-127"/>
                <a:ea typeface="맑은 고딕" panose="020B0503020000020004" pitchFamily="50" charset="-127"/>
                <a:cs typeface="Segoe UI Light" panose="020B0502040204020203" pitchFamily="34" charset="0"/>
              </a:rPr>
              <a:t>슬라이드 쇼 모드에서 화살표 선택</a:t>
            </a: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8408066" y="3257567"/>
            <a:ext cx="2476156" cy="167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02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theme/theme1.xml><?xml version="1.0" encoding="utf-8"?>
<a:theme xmlns:a="http://schemas.openxmlformats.org/drawingml/2006/main" name="WelcomeDoc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957323_TF10001108_Win32.potx" id="{89E2DA47-811B-41FC-8101-7BA0FB62AE2C}" vid="{0AAAB8A4-2457-4279-BA92-56392840B1F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{AE894DD1-E125-4FCD-B622-CF46E900A945}tf10001108_win32</Template>
  <TotalTime>8</TotalTime>
  <Words>481</Words>
  <Application>Microsoft Office PowerPoint</Application>
  <PresentationFormat>와이드스크린</PresentationFormat>
  <Paragraphs>66</Paragraphs>
  <Slides>9</Slides>
  <Notes>9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WelcomeDoc</vt:lpstr>
      <vt:lpstr>   대상 수상자 발표자료</vt:lpstr>
      <vt:lpstr>디자이너를 사용하여 메시지를 시각적으로 표현</vt:lpstr>
      <vt:lpstr>PowerPoint Designer를 사용하는 방법</vt:lpstr>
      <vt:lpstr>모핑</vt:lpstr>
      <vt:lpstr>모핑 설정하기</vt:lpstr>
      <vt:lpstr>실시간으로 공동 작업</vt:lpstr>
      <vt:lpstr>입력 상자 기능을 완벽하게 활용하기</vt:lpstr>
      <vt:lpstr>슬라이드를 종료하지 않고 탐색</vt:lpstr>
      <vt:lpstr>PowerPoint에 대한 추가 질문이 있으신가요?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대상 수상자 발표자료</dc:title>
  <dc:creator>213</dc:creator>
  <cp:keywords/>
  <cp:lastModifiedBy>213</cp:lastModifiedBy>
  <cp:revision>1</cp:revision>
  <dcterms:created xsi:type="dcterms:W3CDTF">2023-03-14T01:30:23Z</dcterms:created>
  <dcterms:modified xsi:type="dcterms:W3CDTF">2023-03-14T01:38:37Z</dcterms:modified>
  <cp:version/>
</cp:coreProperties>
</file>